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9"/>
  </p:notesMasterIdLst>
  <p:sldIdLst>
    <p:sldId id="262" r:id="rId2"/>
    <p:sldId id="258" r:id="rId3"/>
    <p:sldId id="257" r:id="rId4"/>
    <p:sldId id="260" r:id="rId5"/>
    <p:sldId id="263" r:id="rId6"/>
    <p:sldId id="259" r:id="rId7"/>
    <p:sldId id="261" r:id="rId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718" autoAdjust="0"/>
  </p:normalViewPr>
  <p:slideViewPr>
    <p:cSldViewPr>
      <p:cViewPr varScale="1">
        <p:scale>
          <a:sx n="69" d="100"/>
          <a:sy n="69" d="100"/>
        </p:scale>
        <p:origin x="-9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C0C163-636F-4FEB-BEEE-D84867B29EE5}" type="datetimeFigureOut">
              <a:rPr lang="es-ES"/>
              <a:pPr/>
              <a:t>27/10/2015</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A8BAC-2564-4DAC-8180-F9CC0D05B1B5}" type="slidenum">
              <a:rPr lang="es-ES"/>
              <a:pPr/>
              <a:t>‹Nº›</a:t>
            </a:fld>
            <a:endParaRPr lang="es-ES"/>
          </a:p>
        </p:txBody>
      </p:sp>
    </p:spTree>
    <p:extLst>
      <p:ext uri="{BB962C8B-B14F-4D97-AF65-F5344CB8AC3E}">
        <p14:creationId xmlns:p14="http://schemas.microsoft.com/office/powerpoint/2010/main" xmlns="" val="2314821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CAA8BAC-2564-4DAC-8180-F9CC0D05B1B5}" type="slidenum">
              <a:rPr lang="es-ES"/>
              <a:pPr/>
              <a:t>2</a:t>
            </a:fld>
            <a:endParaRPr lang="es-ES"/>
          </a:p>
        </p:txBody>
      </p:sp>
    </p:spTree>
    <p:extLst>
      <p:ext uri="{BB962C8B-B14F-4D97-AF65-F5344CB8AC3E}">
        <p14:creationId xmlns:p14="http://schemas.microsoft.com/office/powerpoint/2010/main" xmlns="" val="3394118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CAA8BAC-2564-4DAC-8180-F9CC0D05B1B5}" type="slidenum">
              <a:rPr lang="es-ES"/>
              <a:pPr/>
              <a:t>3</a:t>
            </a:fld>
            <a:endParaRPr lang="es-ES"/>
          </a:p>
        </p:txBody>
      </p:sp>
    </p:spTree>
    <p:extLst>
      <p:ext uri="{BB962C8B-B14F-4D97-AF65-F5344CB8AC3E}">
        <p14:creationId xmlns:p14="http://schemas.microsoft.com/office/powerpoint/2010/main" xmlns="" val="3682254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CAA8BAC-2564-4DAC-8180-F9CC0D05B1B5}" type="slidenum">
              <a:rPr lang="es-ES"/>
              <a:pPr/>
              <a:t>4</a:t>
            </a:fld>
            <a:endParaRPr lang="es-ES"/>
          </a:p>
        </p:txBody>
      </p:sp>
    </p:spTree>
    <p:extLst>
      <p:ext uri="{BB962C8B-B14F-4D97-AF65-F5344CB8AC3E}">
        <p14:creationId xmlns:p14="http://schemas.microsoft.com/office/powerpoint/2010/main" xmlns="" val="193925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CAA8BAC-2564-4DAC-8180-F9CC0D05B1B5}" type="slidenum">
              <a:rPr lang="es-ES"/>
              <a:pPr/>
              <a:t>6</a:t>
            </a:fld>
            <a:endParaRPr lang="es-ES"/>
          </a:p>
        </p:txBody>
      </p:sp>
    </p:spTree>
    <p:extLst>
      <p:ext uri="{BB962C8B-B14F-4D97-AF65-F5344CB8AC3E}">
        <p14:creationId xmlns:p14="http://schemas.microsoft.com/office/powerpoint/2010/main" xmlns="" val="2003243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3CAA8BAC-2564-4DAC-8180-F9CC0D05B1B5}" type="slidenum">
              <a:rPr lang="es-ES"/>
              <a:pPr/>
              <a:t>7</a:t>
            </a:fld>
            <a:endParaRPr lang="es-ES"/>
          </a:p>
        </p:txBody>
      </p:sp>
    </p:spTree>
    <p:extLst>
      <p:ext uri="{BB962C8B-B14F-4D97-AF65-F5344CB8AC3E}">
        <p14:creationId xmlns:p14="http://schemas.microsoft.com/office/powerpoint/2010/main" xmlns="" val="139127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2" name="1 Marcador de pie de página"/>
          <p:cNvSpPr>
            <a:spLocks noGrp="1"/>
          </p:cNvSpPr>
          <p:nvPr>
            <p:ph type="ftr" sz="quarter" idx="11"/>
          </p:nvPr>
        </p:nvSpPr>
        <p:spPr/>
        <p:txBody>
          <a:bodyPr/>
          <a:lstStyle/>
          <a:p>
            <a:endParaRPr lang="es-AR"/>
          </a:p>
        </p:txBody>
      </p:sp>
      <p:sp>
        <p:nvSpPr>
          <p:cNvPr id="15" name="14 Marcador de número de diapositiva"/>
          <p:cNvSpPr>
            <a:spLocks noGrp="1"/>
          </p:cNvSpPr>
          <p:nvPr>
            <p:ph type="sldNum" sz="quarter" idx="12"/>
          </p:nvPr>
        </p:nvSpPr>
        <p:spPr>
          <a:xfrm>
            <a:off x="8229600" y="6473952"/>
            <a:ext cx="758952" cy="246888"/>
          </a:xfrm>
        </p:spPr>
        <p:txBody>
          <a:bodyPr/>
          <a:lstStyle/>
          <a:p>
            <a:fld id="{FB87DCD0-7EE1-4952-93A3-6D35A4914A24}"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19" name="18 Marcador de pie de página"/>
          <p:cNvSpPr>
            <a:spLocks noGrp="1"/>
          </p:cNvSpPr>
          <p:nvPr>
            <p:ph type="ftr" sz="quarter" idx="11"/>
          </p:nvPr>
        </p:nvSpPr>
        <p:spPr>
          <a:xfrm>
            <a:off x="3581400" y="76200"/>
            <a:ext cx="2895600" cy="288925"/>
          </a:xfrm>
        </p:spPr>
        <p:txBody>
          <a:bodyPr/>
          <a:lstStyle/>
          <a:p>
            <a:endParaRPr lang="es-AR"/>
          </a:p>
        </p:txBody>
      </p:sp>
      <p:sp>
        <p:nvSpPr>
          <p:cNvPr id="16" name="15 Marcador de número de diapositiva"/>
          <p:cNvSpPr>
            <a:spLocks noGrp="1"/>
          </p:cNvSpPr>
          <p:nvPr>
            <p:ph type="sldNum" sz="quarter" idx="12"/>
          </p:nvPr>
        </p:nvSpPr>
        <p:spPr>
          <a:xfrm>
            <a:off x="8229600" y="6473952"/>
            <a:ext cx="758952" cy="246888"/>
          </a:xfrm>
        </p:spPr>
        <p:txBody>
          <a:bodyPr/>
          <a:lstStyle/>
          <a:p>
            <a:fld id="{FB87DCD0-7EE1-4952-93A3-6D35A4914A24}"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11" name="10 Marcador de pie de página"/>
          <p:cNvSpPr>
            <a:spLocks noGrp="1"/>
          </p:cNvSpPr>
          <p:nvPr>
            <p:ph type="ftr" sz="quarter" idx="11"/>
          </p:nvPr>
        </p:nvSpPr>
        <p:spPr/>
        <p:txBody>
          <a:bodyPr/>
          <a:lstStyle/>
          <a:p>
            <a:endParaRPr lang="es-AR"/>
          </a:p>
        </p:txBody>
      </p:sp>
      <p:sp>
        <p:nvSpPr>
          <p:cNvPr id="16" name="15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10" name="9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229600" y="6477000"/>
            <a:ext cx="762000" cy="246888"/>
          </a:xfrm>
        </p:spPr>
        <p:txBody>
          <a:bodyPr/>
          <a:lstStyle/>
          <a:p>
            <a:fld id="{FB87DCD0-7EE1-4952-93A3-6D35A4914A24}" type="slidenum">
              <a:rPr lang="es-AR" smtClean="0"/>
              <a:pPr/>
              <a:t>‹Nº›</a:t>
            </a:fld>
            <a:endParaRPr lang="es-AR"/>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21" name="20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24" name="23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29" name="28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AFF76830-CA33-4A50-B505-C5C3700A0D61}" type="datetimeFigureOut">
              <a:rPr lang="es-AR" smtClean="0"/>
              <a:pPr/>
              <a:t>27/10/2015</a:t>
            </a:fld>
            <a:endParaRPr lang="es-AR"/>
          </a:p>
        </p:txBody>
      </p:sp>
      <p:sp>
        <p:nvSpPr>
          <p:cNvPr id="5" name="4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FB87DCD0-7EE1-4952-93A3-6D35A4914A24}" type="slidenum">
              <a:rPr lang="es-AR" smtClean="0"/>
              <a:pPr/>
              <a:t>‹Nº›</a:t>
            </a:fld>
            <a:endParaRPr lang="es-AR"/>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FF76830-CA33-4A50-B505-C5C3700A0D61}" type="datetimeFigureOut">
              <a:rPr lang="es-AR" smtClean="0"/>
              <a:pPr/>
              <a:t>27/10/2015</a:t>
            </a:fld>
            <a:endParaRPr lang="es-AR"/>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AR"/>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B87DCD0-7EE1-4952-93A3-6D35A4914A24}" type="slidenum">
              <a:rPr lang="es-AR" smtClean="0"/>
              <a:pPr/>
              <a:t>‹Nº›</a:t>
            </a:fld>
            <a:endParaRPr lang="es-AR"/>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pedidosya.com.a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data.buenosaires.gob.ar/dataset/barrio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1772816"/>
            <a:ext cx="6912768" cy="2862322"/>
          </a:xfrm>
          <a:prstGeom prst="rect">
            <a:avLst/>
          </a:prstGeom>
          <a:noFill/>
        </p:spPr>
        <p:txBody>
          <a:bodyPr wrap="square" rtlCol="0">
            <a:spAutoFit/>
          </a:bodyPr>
          <a:lstStyle/>
          <a:p>
            <a:r>
              <a:rPr lang="es-AR" sz="2000" dirty="0" smtClean="0"/>
              <a:t>Pensando en como </a:t>
            </a:r>
            <a:r>
              <a:rPr lang="es-AR" sz="2000" dirty="0" smtClean="0"/>
              <a:t> </a:t>
            </a:r>
            <a:r>
              <a:rPr lang="es-AR" sz="2000" dirty="0" smtClean="0"/>
              <a:t>la tecnología interfiere en nuestra vida cotidiana y analizando lo que </a:t>
            </a:r>
            <a:r>
              <a:rPr lang="es-AR" sz="2000" b="1" dirty="0" smtClean="0">
                <a:solidFill>
                  <a:schemeClr val="accent1">
                    <a:lumMod val="75000"/>
                  </a:schemeClr>
                </a:solidFill>
              </a:rPr>
              <a:t>Manovich </a:t>
            </a:r>
            <a:r>
              <a:rPr lang="es-AR" sz="2000" dirty="0" smtClean="0"/>
              <a:t>nos presenta al </a:t>
            </a:r>
            <a:r>
              <a:rPr lang="es-AR" sz="2000" dirty="0" smtClean="0"/>
              <a:t>software  </a:t>
            </a:r>
            <a:r>
              <a:rPr lang="es-AR" sz="2000" dirty="0" smtClean="0"/>
              <a:t>como  </a:t>
            </a:r>
            <a:r>
              <a:rPr lang="es-AR" sz="2000" dirty="0" smtClean="0"/>
              <a:t>unificador de las actuales hábitos sociales que nos rodean y </a:t>
            </a:r>
            <a:r>
              <a:rPr lang="es-AR" sz="2000" dirty="0" smtClean="0"/>
              <a:t> que debemos comprender estos </a:t>
            </a:r>
            <a:r>
              <a:rPr lang="es-AR" sz="2000" dirty="0" smtClean="0"/>
              <a:t>de una manera </a:t>
            </a:r>
            <a:r>
              <a:rPr lang="es-AR" sz="2000" dirty="0" smtClean="0"/>
              <a:t>amplia. </a:t>
            </a:r>
            <a:endParaRPr lang="es-AR" sz="2000" dirty="0" smtClean="0"/>
          </a:p>
          <a:p>
            <a:r>
              <a:rPr lang="es-AR" sz="2000" dirty="0" smtClean="0"/>
              <a:t>Quisimos pensar en  como actualmente se  pide comida o más conocido como </a:t>
            </a:r>
            <a:r>
              <a:rPr lang="es-AR" sz="2000" b="1" dirty="0" smtClean="0"/>
              <a:t>delivery</a:t>
            </a:r>
            <a:r>
              <a:rPr lang="es-AR" sz="2000" dirty="0" smtClean="0"/>
              <a:t> , </a:t>
            </a:r>
            <a:r>
              <a:rPr lang="es-AR" sz="2000" dirty="0" smtClean="0"/>
              <a:t>algo que se realiza todos los días y que actualmente se ha ido modificando </a:t>
            </a:r>
            <a:r>
              <a:rPr lang="es-AR" sz="2000" dirty="0" smtClean="0"/>
              <a:t>por la aparición de aplicaciones y/o  páginas web.</a:t>
            </a:r>
            <a:endParaRPr lang="es-AR" sz="2000" dirty="0"/>
          </a:p>
        </p:txBody>
      </p:sp>
      <p:sp>
        <p:nvSpPr>
          <p:cNvPr id="4" name="3 Rectángulo"/>
          <p:cNvSpPr/>
          <p:nvPr/>
        </p:nvSpPr>
        <p:spPr>
          <a:xfrm>
            <a:off x="899592" y="476672"/>
            <a:ext cx="7188507" cy="923330"/>
          </a:xfrm>
          <a:prstGeom prst="rect">
            <a:avLst/>
          </a:prstGeom>
          <a:noFill/>
        </p:spPr>
        <p:txBody>
          <a:bodyPr wrap="none" lIns="91440" tIns="45720" rIns="91440" bIns="45720">
            <a:spAutoFit/>
          </a:bodyPr>
          <a:lstStyle/>
          <a:p>
            <a:pPr algn="ctr"/>
            <a:r>
              <a:rPr lang="es-E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En 3 simples pasos…</a:t>
            </a:r>
            <a:endParaRPr lang="es-E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1026" name="Picture 2" descr="lev-manovich-2010-5.jpg"/>
          <p:cNvPicPr>
            <a:picLocks noChangeAspect="1" noChangeArrowheads="1"/>
          </p:cNvPicPr>
          <p:nvPr/>
        </p:nvPicPr>
        <p:blipFill>
          <a:blip r:embed="rId2" cstate="print"/>
          <a:srcRect/>
          <a:stretch>
            <a:fillRect/>
          </a:stretch>
        </p:blipFill>
        <p:spPr bwMode="auto">
          <a:xfrm>
            <a:off x="2987824" y="4697759"/>
            <a:ext cx="2880320" cy="216024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428604"/>
            <a:ext cx="7772400" cy="5000660"/>
          </a:xfrm>
        </p:spPr>
        <p:txBody>
          <a:bodyPr vert="horz" anchor="t">
            <a:normAutofit/>
          </a:bodyPr>
          <a:lstStyle/>
          <a:p>
            <a:r>
              <a:rPr lang="es-AR" dirty="0" smtClean="0"/>
              <a:t>La aplicación que se eligió es</a:t>
            </a:r>
          </a:p>
          <a:p>
            <a:pPr>
              <a:buNone/>
            </a:pPr>
            <a:r>
              <a:rPr lang="es-AR" dirty="0" smtClean="0"/>
              <a:t>	 </a:t>
            </a:r>
            <a:r>
              <a:rPr lang="es-AR" dirty="0" err="1" smtClean="0">
                <a:solidFill>
                  <a:schemeClr val="accent1"/>
                </a:solidFill>
              </a:rPr>
              <a:t>PedidosYa</a:t>
            </a:r>
            <a:r>
              <a:rPr lang="es-AR" dirty="0" smtClean="0">
                <a:solidFill>
                  <a:schemeClr val="accent1"/>
                </a:solidFill>
              </a:rPr>
              <a:t>  (</a:t>
            </a:r>
            <a:r>
              <a:rPr lang="es-AR" dirty="0" smtClean="0">
                <a:solidFill>
                  <a:schemeClr val="accent1"/>
                </a:solidFill>
                <a:hlinkClick r:id="rId3"/>
              </a:rPr>
              <a:t>www.pedidosya.com.ar</a:t>
            </a:r>
            <a:r>
              <a:rPr lang="es-AR" dirty="0" smtClean="0">
                <a:solidFill>
                  <a:schemeClr val="accent1"/>
                </a:solidFill>
              </a:rPr>
              <a:t>)</a:t>
            </a:r>
          </a:p>
          <a:p>
            <a:pPr>
              <a:buNone/>
            </a:pPr>
            <a:r>
              <a:rPr lang="es-AR" sz="2000" dirty="0" smtClean="0">
                <a:solidFill>
                  <a:schemeClr val="accent1"/>
                </a:solidFill>
              </a:rPr>
              <a:t>	</a:t>
            </a:r>
            <a:r>
              <a:rPr lang="es-AR" sz="2000" dirty="0" smtClean="0">
                <a:solidFill>
                  <a:schemeClr val="tx1"/>
                </a:solidFill>
              </a:rPr>
              <a:t>L</a:t>
            </a:r>
            <a:r>
              <a:rPr lang="es-AR" sz="2000" dirty="0" smtClean="0"/>
              <a:t>a misma se inscribe en estas modificaciones de prácticas teniendo en cuenta que afecta a la forma de pedir comida a domicilio y no a la del acto de comer. La aplicación brinda una respuesta  “ágil” con gran  variedad de opciones (tanto de </a:t>
            </a:r>
            <a:r>
              <a:rPr lang="es-AR" sz="2000" dirty="0" err="1" smtClean="0"/>
              <a:t>menúes</a:t>
            </a:r>
            <a:r>
              <a:rPr lang="es-AR" sz="2000" dirty="0" smtClean="0"/>
              <a:t> como comercios para seleccionar), cambiando la antigua forma de elección en la cual ponderaban los gustos personales, las </a:t>
            </a:r>
            <a:r>
              <a:rPr lang="es-AR" sz="2000" dirty="0" smtClean="0"/>
              <a:t>cercanías y las </a:t>
            </a:r>
            <a:r>
              <a:rPr lang="es-AR" sz="2000" dirty="0" smtClean="0"/>
              <a:t>sugerencias sociales.</a:t>
            </a:r>
            <a:endParaRPr lang="es-AR" sz="2000" dirty="0"/>
          </a:p>
        </p:txBody>
      </p:sp>
      <p:pic>
        <p:nvPicPr>
          <p:cNvPr id="4" name="3 Imagen" descr="descarga.png"/>
          <p:cNvPicPr>
            <a:picLocks noChangeAspect="1"/>
          </p:cNvPicPr>
          <p:nvPr/>
        </p:nvPicPr>
        <p:blipFill>
          <a:blip r:embed="rId4" cstate="print"/>
          <a:stretch>
            <a:fillRect/>
          </a:stretch>
        </p:blipFill>
        <p:spPr>
          <a:xfrm>
            <a:off x="7358081" y="0"/>
            <a:ext cx="1559697" cy="1142984"/>
          </a:xfrm>
          <a:prstGeom prst="rect">
            <a:avLst/>
          </a:prstGeom>
        </p:spPr>
      </p:pic>
      <p:pic>
        <p:nvPicPr>
          <p:cNvPr id="5" name="4 Imagen" descr="delivery-keyboard-button.jpg"/>
          <p:cNvPicPr>
            <a:picLocks noChangeAspect="1"/>
          </p:cNvPicPr>
          <p:nvPr/>
        </p:nvPicPr>
        <p:blipFill>
          <a:blip r:embed="rId5" cstate="print"/>
          <a:stretch>
            <a:fillRect/>
          </a:stretch>
        </p:blipFill>
        <p:spPr>
          <a:xfrm>
            <a:off x="6156176" y="3645024"/>
            <a:ext cx="2739486" cy="1443498"/>
          </a:xfrm>
          <a:prstGeom prst="rect">
            <a:avLst/>
          </a:prstGeom>
        </p:spPr>
      </p:pic>
      <p:cxnSp>
        <p:nvCxnSpPr>
          <p:cNvPr id="10" name="9 Conector recto de flecha"/>
          <p:cNvCxnSpPr/>
          <p:nvPr/>
        </p:nvCxnSpPr>
        <p:spPr>
          <a:xfrm rot="5400000">
            <a:off x="-924703" y="2949039"/>
            <a:ext cx="2786082"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 name="6 Imagen" descr="pedidos ya.jpg"/>
          <p:cNvPicPr>
            <a:picLocks noChangeAspect="1"/>
          </p:cNvPicPr>
          <p:nvPr/>
        </p:nvPicPr>
        <p:blipFill>
          <a:blip r:embed="rId6" cstate="print"/>
          <a:stretch>
            <a:fillRect/>
          </a:stretch>
        </p:blipFill>
        <p:spPr>
          <a:xfrm>
            <a:off x="179512" y="4581128"/>
            <a:ext cx="5904656" cy="20093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285720" y="1285860"/>
            <a:ext cx="8686800" cy="4525963"/>
          </a:xfrm>
        </p:spPr>
        <p:txBody>
          <a:bodyPr>
            <a:normAutofit/>
          </a:bodyPr>
          <a:lstStyle/>
          <a:p>
            <a:r>
              <a:rPr lang="es-AR" sz="2000" dirty="0" err="1" smtClean="0"/>
              <a:t>Lev</a:t>
            </a:r>
            <a:r>
              <a:rPr lang="es-AR" sz="2000" dirty="0" smtClean="0"/>
              <a:t> Manovich </a:t>
            </a:r>
            <a:r>
              <a:rPr lang="es-AR" sz="2000" dirty="0" smtClean="0"/>
              <a:t>señala también:</a:t>
            </a:r>
            <a:r>
              <a:rPr lang="es-AR" sz="2000" dirty="0" smtClean="0"/>
              <a:t> </a:t>
            </a:r>
            <a:r>
              <a:rPr lang="es-AR" sz="2000" b="1" dirty="0" smtClean="0"/>
              <a:t>“Pienso en el software como una capa que permea todas las áreas de las sociedades contemporáneas”</a:t>
            </a:r>
            <a:r>
              <a:rPr lang="es-AR" sz="2000" dirty="0" smtClean="0"/>
              <a:t>, pero entendemos que estas están en constante modificación y transformación.</a:t>
            </a:r>
            <a:br>
              <a:rPr lang="es-AR" sz="2000" dirty="0" smtClean="0"/>
            </a:br>
            <a:endParaRPr lang="es-AR" sz="2000" dirty="0" smtClean="0"/>
          </a:p>
          <a:p>
            <a:r>
              <a:rPr lang="es-AR" sz="2000" dirty="0" smtClean="0"/>
              <a:t>Teniendo en cuenta la problemática, podemos evaluar </a:t>
            </a:r>
            <a:r>
              <a:rPr lang="es-AR" sz="2000" b="1" dirty="0" smtClean="0"/>
              <a:t>¿cómo el algoritmo de </a:t>
            </a:r>
            <a:r>
              <a:rPr lang="es-AR" sz="2000" b="1" dirty="0" err="1" smtClean="0"/>
              <a:t>PedidosYa</a:t>
            </a:r>
            <a:r>
              <a:rPr lang="es-AR" sz="2000" b="1" dirty="0" smtClean="0"/>
              <a:t>, puede reconfigurar o determinar dicha práctica social?. </a:t>
            </a:r>
            <a:r>
              <a:rPr lang="es-AR" sz="2000" dirty="0" smtClean="0"/>
              <a:t>¿Hasta dónde la reconfigura o determina?. ¿Qué actividades relacionadas a la práctica modificamos al utilizar la aplicación?</a:t>
            </a:r>
          </a:p>
          <a:p>
            <a:endParaRPr lang="es-AR" sz="2000" dirty="0" smtClean="0"/>
          </a:p>
          <a:p>
            <a:r>
              <a:rPr lang="es-AR" sz="2000" dirty="0" smtClean="0"/>
              <a:t>Consideramos que la problemática se presenta en la simplificación de la práctica social en las elecciones del algoritmo, la inmediatez como facilitación de la práctica y el uso de datos personales a través del registro y las condiciones de uso.</a:t>
            </a:r>
          </a:p>
          <a:p>
            <a:endParaRPr lang="es-AR"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14422"/>
            <a:ext cx="8686800" cy="4525963"/>
          </a:xfrm>
        </p:spPr>
        <p:txBody>
          <a:bodyPr>
            <a:normAutofit/>
          </a:bodyPr>
          <a:lstStyle/>
          <a:p>
            <a:r>
              <a:rPr lang="es-AR" sz="2000" b="1" dirty="0" smtClean="0"/>
              <a:t>¿cómo el algoritmo de </a:t>
            </a:r>
            <a:r>
              <a:rPr lang="es-AR" sz="2000" b="1" dirty="0" err="1" smtClean="0"/>
              <a:t>PedidosYa</a:t>
            </a:r>
            <a:r>
              <a:rPr lang="es-AR" sz="2000" b="1" dirty="0" smtClean="0"/>
              <a:t>, puede reconfigurar o determinar dicha práctica social?. </a:t>
            </a:r>
            <a:br>
              <a:rPr lang="es-AR" sz="2000" b="1" dirty="0" smtClean="0"/>
            </a:br>
            <a:r>
              <a:rPr lang="es-AR" sz="2000" dirty="0" smtClean="0"/>
              <a:t>Cómo primera aproximación lo que decimos es que no modifica la práctica de pedir comida, sino que reconfigura la forma.</a:t>
            </a:r>
            <a:br>
              <a:rPr lang="es-AR" sz="2000" dirty="0" smtClean="0"/>
            </a:br>
            <a:r>
              <a:rPr lang="es-AR" sz="2000" dirty="0" smtClean="0"/>
              <a:t>La variedad, la opciones, con los restaurantes que forman parte de la aplicación, tiendo en cuenta que varían de acuerdo a la zona geográfica.</a:t>
            </a:r>
          </a:p>
          <a:p>
            <a:endParaRPr lang="es-AR" sz="2000" b="1" dirty="0" smtClean="0"/>
          </a:p>
          <a:p>
            <a:endParaRPr lang="es-AR" sz="2000" b="1" dirty="0" smtClean="0"/>
          </a:p>
          <a:p>
            <a:endParaRPr lang="es-AR" sz="2000" b="1" dirty="0" smtClean="0"/>
          </a:p>
          <a:p>
            <a:endParaRPr lang="es-AR" sz="2000" b="1" dirty="0" smtClean="0"/>
          </a:p>
          <a:p>
            <a:endParaRPr lang="es-AR" sz="2000" b="1" dirty="0" smtClean="0"/>
          </a:p>
          <a:p>
            <a:endParaRPr lang="es-AR" sz="2000" b="1" dirty="0" smtClean="0"/>
          </a:p>
          <a:p>
            <a:endParaRPr lang="es-AR" dirty="0"/>
          </a:p>
        </p:txBody>
      </p:sp>
      <p:pic>
        <p:nvPicPr>
          <p:cNvPr id="5" name="4 Imagen" descr="images (2).jpg"/>
          <p:cNvPicPr>
            <a:picLocks noChangeAspect="1"/>
          </p:cNvPicPr>
          <p:nvPr/>
        </p:nvPicPr>
        <p:blipFill>
          <a:blip r:embed="rId3" cstate="print"/>
          <a:stretch>
            <a:fillRect/>
          </a:stretch>
        </p:blipFill>
        <p:spPr>
          <a:xfrm>
            <a:off x="3786182" y="5000773"/>
            <a:ext cx="1524000" cy="1524000"/>
          </a:xfrm>
          <a:prstGeom prst="rect">
            <a:avLst/>
          </a:prstGeom>
        </p:spPr>
      </p:pic>
      <p:pic>
        <p:nvPicPr>
          <p:cNvPr id="6" name="5 Imagen" descr="logoelsa.jpg"/>
          <p:cNvPicPr>
            <a:picLocks noChangeAspect="1"/>
          </p:cNvPicPr>
          <p:nvPr/>
        </p:nvPicPr>
        <p:blipFill>
          <a:blip r:embed="rId4" cstate="print"/>
          <a:stretch>
            <a:fillRect/>
          </a:stretch>
        </p:blipFill>
        <p:spPr>
          <a:xfrm>
            <a:off x="2143108" y="3381525"/>
            <a:ext cx="1476638" cy="1476638"/>
          </a:xfrm>
          <a:prstGeom prst="rect">
            <a:avLst/>
          </a:prstGeom>
        </p:spPr>
      </p:pic>
      <p:pic>
        <p:nvPicPr>
          <p:cNvPr id="7" name="6 Imagen" descr="miguel-pizza-logo.jpg"/>
          <p:cNvPicPr>
            <a:picLocks noChangeAspect="1"/>
          </p:cNvPicPr>
          <p:nvPr/>
        </p:nvPicPr>
        <p:blipFill>
          <a:blip r:embed="rId5" cstate="print"/>
          <a:stretch>
            <a:fillRect/>
          </a:stretch>
        </p:blipFill>
        <p:spPr>
          <a:xfrm>
            <a:off x="3786182" y="3381525"/>
            <a:ext cx="1476638" cy="1476638"/>
          </a:xfrm>
          <a:prstGeom prst="rect">
            <a:avLst/>
          </a:prstGeom>
        </p:spPr>
      </p:pic>
      <p:pic>
        <p:nvPicPr>
          <p:cNvPr id="8" name="7 Imagen" descr="nuevocarletti.jpg"/>
          <p:cNvPicPr>
            <a:picLocks noChangeAspect="1"/>
          </p:cNvPicPr>
          <p:nvPr/>
        </p:nvPicPr>
        <p:blipFill>
          <a:blip r:embed="rId6" cstate="print"/>
          <a:stretch>
            <a:fillRect/>
          </a:stretch>
        </p:blipFill>
        <p:spPr>
          <a:xfrm>
            <a:off x="5500694" y="3357699"/>
            <a:ext cx="1428760" cy="1428760"/>
          </a:xfrm>
          <a:prstGeom prst="rect">
            <a:avLst/>
          </a:prstGeom>
        </p:spPr>
      </p:pic>
      <p:pic>
        <p:nvPicPr>
          <p:cNvPr id="9" name="8 Imagen" descr="biancalogo.jpg"/>
          <p:cNvPicPr>
            <a:picLocks noChangeAspect="1"/>
          </p:cNvPicPr>
          <p:nvPr/>
        </p:nvPicPr>
        <p:blipFill>
          <a:blip r:embed="rId7" cstate="print"/>
          <a:stretch>
            <a:fillRect/>
          </a:stretch>
        </p:blipFill>
        <p:spPr>
          <a:xfrm>
            <a:off x="2071670" y="5024599"/>
            <a:ext cx="1500174" cy="1500174"/>
          </a:xfrm>
          <a:prstGeom prst="rect">
            <a:avLst/>
          </a:prstGeom>
        </p:spPr>
      </p:pic>
      <p:pic>
        <p:nvPicPr>
          <p:cNvPr id="10" name="9 Imagen" descr="pizzeria-la-margarita.jpg"/>
          <p:cNvPicPr>
            <a:picLocks noChangeAspect="1"/>
          </p:cNvPicPr>
          <p:nvPr/>
        </p:nvPicPr>
        <p:blipFill>
          <a:blip r:embed="rId8" cstate="print"/>
          <a:stretch>
            <a:fillRect/>
          </a:stretch>
        </p:blipFill>
        <p:spPr>
          <a:xfrm>
            <a:off x="5500694" y="5000636"/>
            <a:ext cx="1524137" cy="152413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340768"/>
            <a:ext cx="7992888" cy="4370427"/>
          </a:xfrm>
          <a:prstGeom prst="rect">
            <a:avLst/>
          </a:prstGeom>
        </p:spPr>
        <p:txBody>
          <a:bodyPr wrap="square">
            <a:spAutoFit/>
          </a:bodyPr>
          <a:lstStyle/>
          <a:p>
            <a:r>
              <a:rPr lang="es-AR" sz="2400" dirty="0" smtClean="0"/>
              <a:t>Para </a:t>
            </a:r>
            <a:r>
              <a:rPr lang="es-AR" sz="2400" dirty="0" smtClean="0"/>
              <a:t>el algoritmo que hemos </a:t>
            </a:r>
            <a:r>
              <a:rPr lang="es-AR" sz="2400" dirty="0" smtClean="0"/>
              <a:t>pensado que se </a:t>
            </a:r>
            <a:r>
              <a:rPr lang="es-AR" sz="2400" dirty="0" smtClean="0"/>
              <a:t>utilizan  bases de datos tales como: </a:t>
            </a:r>
            <a:endParaRPr lang="es-AR" sz="2400" dirty="0" smtClean="0"/>
          </a:p>
          <a:p>
            <a:r>
              <a:rPr lang="es-AR" b="1" dirty="0" smtClean="0"/>
              <a:t>http</a:t>
            </a:r>
            <a:r>
              <a:rPr lang="es-AR" b="1" dirty="0" smtClean="0"/>
              <a:t>://data.buenosaires.gob.ar/dataset/calles </a:t>
            </a:r>
            <a:endParaRPr lang="es-AR" b="1" dirty="0" smtClean="0"/>
          </a:p>
          <a:p>
            <a:r>
              <a:rPr lang="es-AR" sz="2000" b="1" dirty="0" smtClean="0">
                <a:solidFill>
                  <a:schemeClr val="bg2">
                    <a:lumMod val="50000"/>
                  </a:schemeClr>
                </a:solidFill>
              </a:rPr>
              <a:t>Que no muestra las calles de la ciudad, su numeración </a:t>
            </a:r>
            <a:r>
              <a:rPr lang="es-AR" sz="2000" b="1" dirty="0" err="1" smtClean="0">
                <a:solidFill>
                  <a:schemeClr val="bg2">
                    <a:lumMod val="50000"/>
                  </a:schemeClr>
                </a:solidFill>
              </a:rPr>
              <a:t>yel</a:t>
            </a:r>
            <a:r>
              <a:rPr lang="es-AR" sz="2000" b="1" dirty="0" smtClean="0">
                <a:solidFill>
                  <a:schemeClr val="bg2">
                    <a:lumMod val="50000"/>
                  </a:schemeClr>
                </a:solidFill>
              </a:rPr>
              <a:t> sentido de las mismas,.</a:t>
            </a:r>
            <a:endParaRPr lang="es-AR" sz="2000" b="1" dirty="0" smtClean="0">
              <a:solidFill>
                <a:schemeClr val="bg2">
                  <a:lumMod val="50000"/>
                </a:schemeClr>
              </a:solidFill>
            </a:endParaRPr>
          </a:p>
          <a:p>
            <a:r>
              <a:rPr lang="es-AR" b="1" dirty="0" smtClean="0">
                <a:hlinkClick r:id="rId2"/>
              </a:rPr>
              <a:t>http://</a:t>
            </a:r>
            <a:r>
              <a:rPr lang="es-AR" b="1" dirty="0" smtClean="0">
                <a:hlinkClick r:id="rId2"/>
              </a:rPr>
              <a:t>data.buenosaires.gob.ar/dataset/barrios</a:t>
            </a:r>
            <a:endParaRPr lang="es-AR" b="1" dirty="0" smtClean="0"/>
          </a:p>
          <a:p>
            <a:r>
              <a:rPr lang="es-AR" sz="2000" b="1" dirty="0" smtClean="0">
                <a:solidFill>
                  <a:schemeClr val="bg2">
                    <a:lumMod val="50000"/>
                  </a:schemeClr>
                </a:solidFill>
              </a:rPr>
              <a:t>En esta tenemos información sobre como se distribuyen, su localización y limites geográficos.</a:t>
            </a:r>
            <a:endParaRPr lang="es-AR" sz="2000" b="1" dirty="0" smtClean="0">
              <a:solidFill>
                <a:schemeClr val="bg2">
                  <a:lumMod val="50000"/>
                </a:schemeClr>
              </a:solidFill>
            </a:endParaRPr>
          </a:p>
          <a:p>
            <a:endParaRPr lang="es-AR" dirty="0" smtClean="0"/>
          </a:p>
          <a:p>
            <a:r>
              <a:rPr lang="es-AR" sz="2000" dirty="0" smtClean="0"/>
              <a:t>Además </a:t>
            </a:r>
            <a:r>
              <a:rPr lang="es-AR" sz="2000" dirty="0" smtClean="0"/>
              <a:t>se </a:t>
            </a:r>
            <a:r>
              <a:rPr lang="es-AR" sz="2000" dirty="0" smtClean="0"/>
              <a:t> generaría otras  bases de datos de: restaurantes con servicio </a:t>
            </a:r>
            <a:r>
              <a:rPr lang="es-AR" sz="2000" dirty="0" smtClean="0"/>
              <a:t>de delivery, </a:t>
            </a:r>
            <a:r>
              <a:rPr lang="es-AR" sz="2000" dirty="0" smtClean="0"/>
              <a:t>una base </a:t>
            </a:r>
            <a:r>
              <a:rPr lang="es-AR" sz="2000" dirty="0" smtClean="0"/>
              <a:t>de </a:t>
            </a:r>
            <a:r>
              <a:rPr lang="es-AR" sz="2000" b="1" dirty="0" smtClean="0"/>
              <a:t>datos </a:t>
            </a:r>
            <a:r>
              <a:rPr lang="es-AR" sz="2000" b="1" dirty="0" smtClean="0"/>
              <a:t>personales</a:t>
            </a:r>
            <a:r>
              <a:rPr lang="es-AR" sz="2000" dirty="0" smtClean="0"/>
              <a:t>, base de medios de pago, entre otras.</a:t>
            </a:r>
            <a:endParaRPr lang="es-AR" sz="2000" dirty="0" smtClean="0"/>
          </a:p>
          <a:p>
            <a:r>
              <a:rPr lang="es-AR" dirty="0" smtClean="0"/>
              <a:t/>
            </a:r>
            <a:br>
              <a:rPr lang="es-AR" dirty="0" smtClean="0"/>
            </a:br>
            <a:endParaRPr lang="es-AR" dirty="0"/>
          </a:p>
        </p:txBody>
      </p:sp>
      <p:sp>
        <p:nvSpPr>
          <p:cNvPr id="5" name="4 Rectángulo"/>
          <p:cNvSpPr/>
          <p:nvPr/>
        </p:nvSpPr>
        <p:spPr>
          <a:xfrm>
            <a:off x="288382" y="404664"/>
            <a:ext cx="8279767" cy="923330"/>
          </a:xfrm>
          <a:prstGeom prst="rect">
            <a:avLst/>
          </a:prstGeom>
          <a:noFill/>
        </p:spPr>
        <p:txBody>
          <a:bodyPr wrap="none" lIns="91440" tIns="45720" rIns="91440" bIns="45720">
            <a:spAutoFit/>
          </a:bodyPr>
          <a:lstStyle/>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En cuanto a bases de datos</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5 Imagen" descr="base de datos.jpg"/>
          <p:cNvPicPr>
            <a:picLocks noChangeAspect="1"/>
          </p:cNvPicPr>
          <p:nvPr/>
        </p:nvPicPr>
        <p:blipFill>
          <a:blip r:embed="rId3" cstate="print"/>
          <a:stretch>
            <a:fillRect/>
          </a:stretch>
        </p:blipFill>
        <p:spPr>
          <a:xfrm>
            <a:off x="6228184" y="4887788"/>
            <a:ext cx="2438066" cy="18261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32" y="457200"/>
            <a:ext cx="8686800" cy="838200"/>
          </a:xfrm>
        </p:spPr>
        <p:txBody>
          <a:bodyPr>
            <a:normAutofit fontScale="90000"/>
          </a:bodyPr>
          <a:lstStyle/>
          <a:p>
            <a:r>
              <a:rPr lang="es-AR" sz="2800" dirty="0" smtClean="0"/>
              <a:t>Ahora … ¿qué pasa con nuestros datos personales?</a:t>
            </a:r>
            <a:r>
              <a:rPr lang="es-AR" dirty="0" smtClean="0"/>
              <a:t/>
            </a:r>
            <a:br>
              <a:rPr lang="es-AR" dirty="0" smtClean="0"/>
            </a:br>
            <a:endParaRPr lang="es-AR" dirty="0"/>
          </a:p>
        </p:txBody>
      </p:sp>
      <p:sp>
        <p:nvSpPr>
          <p:cNvPr id="3" name="2 Marcador de contenido"/>
          <p:cNvSpPr>
            <a:spLocks noGrp="1"/>
          </p:cNvSpPr>
          <p:nvPr>
            <p:ph idx="1"/>
          </p:nvPr>
        </p:nvSpPr>
        <p:spPr/>
        <p:txBody>
          <a:bodyPr>
            <a:normAutofit/>
          </a:bodyPr>
          <a:lstStyle/>
          <a:p>
            <a:r>
              <a:rPr lang="es-AR" sz="2000" dirty="0" smtClean="0"/>
              <a:t>“ Tenemos poco conocimiento sobre cómo se recopilan los datos, para qué se usan o quién tiene acceso a ellos” (</a:t>
            </a:r>
            <a:r>
              <a:rPr lang="es-AR" sz="2000" dirty="0" err="1" smtClean="0"/>
              <a:t>Carr</a:t>
            </a:r>
            <a:r>
              <a:rPr lang="es-AR" sz="2000" dirty="0" smtClean="0"/>
              <a:t>, 2015 p.239).  </a:t>
            </a:r>
            <a:r>
              <a:rPr lang="es-AR" sz="2000" dirty="0" err="1" smtClean="0"/>
              <a:t>Carr</a:t>
            </a:r>
            <a:r>
              <a:rPr lang="es-AR" sz="2000" dirty="0" smtClean="0"/>
              <a:t> plantea la invisibilidad de la estructura de los algoritmos  y del acceso  a las bases de datos. Estando inscriptos en una era de datos masivos donde “se pone en cuestión la forma en que vivimos e interactuamos con el mundo”. </a:t>
            </a:r>
          </a:p>
          <a:p>
            <a:endParaRPr lang="es-AR" sz="2000" dirty="0" smtClean="0"/>
          </a:p>
          <a:p>
            <a:pPr>
              <a:buNone/>
            </a:pPr>
            <a:r>
              <a:rPr lang="es-AR" sz="2000" dirty="0" smtClean="0"/>
              <a:t>	No sabemos que se hacen con esos datos, si se les da un uso confidencial correcto,  si se reutilizan y cómo y pará que se hace. En esta era mediada por el software, si bien el acceso se ha democratizado, hasta las prácticas sociales cotidianas para pedir comida en cualquier día de la semana, no ocurre lo mismo con los datos. Los cuales se encuentran en poder de organismos e instituciones puntuales. (</a:t>
            </a:r>
            <a:r>
              <a:rPr lang="es-AR" sz="2000" dirty="0" err="1" smtClean="0"/>
              <a:t>Lev</a:t>
            </a:r>
            <a:r>
              <a:rPr lang="es-AR" sz="2000" dirty="0" smtClean="0"/>
              <a:t> Manovich, 2008). </a:t>
            </a:r>
          </a:p>
          <a:p>
            <a:endParaRPr lang="es-AR" sz="2000" dirty="0" smtClean="0"/>
          </a:p>
          <a:p>
            <a:endParaRPr lang="es-AR" sz="2000" dirty="0" smtClean="0"/>
          </a:p>
          <a:p>
            <a:endParaRPr lang="es-AR"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BIG DATA</a:t>
            </a:r>
          </a:p>
        </p:txBody>
      </p:sp>
      <p:sp>
        <p:nvSpPr>
          <p:cNvPr id="3" name="Marcador de contenido 2"/>
          <p:cNvSpPr>
            <a:spLocks noGrp="1"/>
          </p:cNvSpPr>
          <p:nvPr>
            <p:ph sz="half" idx="1"/>
          </p:nvPr>
        </p:nvSpPr>
        <p:spPr/>
        <p:txBody>
          <a:bodyPr vert="horz" anchor="t">
            <a:normAutofit/>
          </a:bodyPr>
          <a:lstStyle/>
          <a:p>
            <a:pPr marL="0" indent="0">
              <a:buNone/>
            </a:pPr>
            <a:r>
              <a:rPr lang="es-ES" dirty="0"/>
              <a:t>EL USO DE LOS DATOS MASIVOS CONSISTE EN APLICAR MATEMATICAS A ENORMES CANTIDADES DE DATOS PARA PODER INFERIR PROBABILIDADES. </a:t>
            </a:r>
          </a:p>
        </p:txBody>
      </p:sp>
      <p:sp>
        <p:nvSpPr>
          <p:cNvPr id="4" name="Marcador de contenido 3"/>
          <p:cNvSpPr>
            <a:spLocks noGrp="1"/>
          </p:cNvSpPr>
          <p:nvPr>
            <p:ph sz="half" idx="2"/>
          </p:nvPr>
        </p:nvSpPr>
        <p:spPr/>
        <p:txBody>
          <a:bodyPr vert="horz" anchor="t">
            <a:normAutofit/>
          </a:bodyPr>
          <a:lstStyle/>
          <a:p>
            <a:r>
              <a:rPr lang="es-ES" dirty="0"/>
              <a:t>EL ALGORITMO PREDICE LA PROBRABILIDAD, SUSTENTADA POR LOS DATOS, </a:t>
            </a:r>
          </a:p>
          <a:p>
            <a:r>
              <a:rPr lang="es-ES" dirty="0"/>
              <a:t> TIENDE A LA EXACTITUD</a:t>
            </a:r>
          </a:p>
          <a:p>
            <a:r>
              <a:rPr lang="es-ES" dirty="0"/>
              <a:t>DA RESPUESTAS</a:t>
            </a:r>
          </a:p>
          <a:p>
            <a:r>
              <a:rPr lang="es-ES" dirty="0"/>
              <a:t>PLANIFICA</a:t>
            </a:r>
          </a:p>
        </p:txBody>
      </p:sp>
    </p:spTree>
    <p:extLst>
      <p:ext uri="{BB962C8B-B14F-4D97-AF65-F5344CB8AC3E}">
        <p14:creationId xmlns:p14="http://schemas.microsoft.com/office/powerpoint/2010/main" xmlns="" val="14962073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120</TotalTime>
  <Words>188</Words>
  <Application>Microsoft Office PowerPoint</Application>
  <PresentationFormat>Presentación en pantalla (4:3)</PresentationFormat>
  <Paragraphs>41</Paragraphs>
  <Slides>7</Slides>
  <Notes>5</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Viajes</vt:lpstr>
      <vt:lpstr>Diapositiva 1</vt:lpstr>
      <vt:lpstr>Diapositiva 2</vt:lpstr>
      <vt:lpstr>Diapositiva 3</vt:lpstr>
      <vt:lpstr>Diapositiva 4</vt:lpstr>
      <vt:lpstr>Diapositiva 5</vt:lpstr>
      <vt:lpstr>Ahora … ¿qué pasa con nuestros datos personales? </vt:lpstr>
      <vt:lpstr>BIG DATA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Carolina</dc:creator>
  <cp:lastModifiedBy>Karina</cp:lastModifiedBy>
  <cp:revision>18</cp:revision>
  <dcterms:created xsi:type="dcterms:W3CDTF">2015-10-26T01:54:34Z</dcterms:created>
  <dcterms:modified xsi:type="dcterms:W3CDTF">2015-10-27T10:04:50Z</dcterms:modified>
</cp:coreProperties>
</file>